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Economica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bold.fntdata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Economic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64c2217d7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64c2217d7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64c2217d7_0_1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64c2217d7_0_1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64c2217d7_0_3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64c2217d7_0_3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64c2217d7_0_1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64c2217d7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64c2217d7_0_2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64c2217d7_0_2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9938ea4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9938ea4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64c2217d7_0_2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64c2217d7_0_2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4c2217d7_0_3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4c2217d7_0_3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64c2217d7_0_3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64c2217d7_0_3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64c2217d7_0_4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64c2217d7_0_4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82610019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82610019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64c2217d7_0_4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64c2217d7_0_4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64c2217d7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64c2217d7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64c2217d7_0_5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64c2217d7_0_5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3e89f9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3e89f9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9866b5a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9866b5a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9a548f0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9a548f0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9866b5a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9866b5a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64c2217d7_0_3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64c2217d7_0_3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9866b5ae4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9866b5ae4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866b5ae4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9866b5ae4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82610019d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82610019d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82610019d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82610019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64c2217d7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64c2217d7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9938ea4c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9938ea4c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64c2217d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64c2217d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64c2217d7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64c2217d7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64c2217d7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64c2217d7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">
  <p:cSld name="AUTO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ctrTitle"/>
          </p:nvPr>
        </p:nvSpPr>
        <p:spPr>
          <a:xfrm>
            <a:off x="2938225" y="2491450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38225" y="3571325"/>
            <a:ext cx="5379900" cy="55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AUTOLAYOUT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 rot="5400000">
            <a:off x="714198" y="47725"/>
            <a:ext cx="857400" cy="762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 flipH="1" rot="-5400000">
            <a:off x="928672" y="-166420"/>
            <a:ext cx="428700" cy="762000"/>
          </a:xfrm>
          <a:prstGeom prst="rtTriangle">
            <a:avLst/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3">
  <p:cSld name="AUTOLAYOUT_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4">
  <p:cSld name="AUTOLAYOUT_5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5">
  <p:cSld name="AUTOLAYOUT_6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4072700" y="313275"/>
            <a:ext cx="4757400" cy="452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306750" y="313500"/>
            <a:ext cx="3452400" cy="452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574350" y="576900"/>
            <a:ext cx="2917200" cy="399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4276850" y="576900"/>
            <a:ext cx="4349100" cy="386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2">
  <p:cSld name="AUTOLAYOUT_7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7">
  <p:cSld name="AUTOLAYOUT_9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1860600" y="0"/>
            <a:ext cx="72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476825" y="625800"/>
            <a:ext cx="5870700" cy="389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6">
  <p:cSld name="AUTOLAYOUT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0" y="0"/>
            <a:ext cx="9144000" cy="18534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/>
          <p:nvPr/>
        </p:nvSpPr>
        <p:spPr>
          <a:xfrm rot="-5400000">
            <a:off x="8350500" y="4274700"/>
            <a:ext cx="792600" cy="792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/>
          <p:nvPr/>
        </p:nvSpPr>
        <p:spPr>
          <a:xfrm rot="-5400000">
            <a:off x="7289700" y="0"/>
            <a:ext cx="1853400" cy="1853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2069750"/>
            <a:ext cx="8520600" cy="249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8">
  <p:cSld name="AUTOLAYOUT_1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0">
  <p:cSld name="AUTOLAYOUT_1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68318" y="2053723"/>
            <a:ext cx="4482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1">
  <p:cSld name="AUTOLAYOUT_15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007350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9">
  <p:cSld name="AUTOLAYOUT_16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4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4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4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4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4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2">
  <p:cSld name="AUTOLAYOUT_17"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s://youtu.be/QvHoJPpzfD4" TargetMode="External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caffe.berkeleyvision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tensorflow.org/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microsoft.com/en-us/cognitive-toolkit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microsoft.com/en-us/cognitive-toolkit/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hyperlink" Target="https://www.youtube.com/watch?v=P57F9mzv4Ao&amp;t=4s" TargetMode="External"/><Relationship Id="rId6" Type="http://schemas.openxmlformats.org/officeDocument/2006/relationships/hyperlink" Target="https://www.youtube.com/watch?v=jajFVu_2nlU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hyperlink" Target="https://www.kaggle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rfwireless-world.com/Vendors/Deep-Learning-Software-and-Tools-Vendors.html" TargetMode="External"/><Relationship Id="rId4" Type="http://schemas.openxmlformats.org/officeDocument/2006/relationships/hyperlink" Target="https://medium.com/@RaghavPrabhu/understanding-of-convolutional-neural-network-cnn-deep-learning-99760835f148" TargetMode="External"/><Relationship Id="rId5" Type="http://schemas.openxmlformats.org/officeDocument/2006/relationships/hyperlink" Target="https://medium.com/@larkspurvc718/object-detection-using-yolov3-f7c75515ddc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3403325" y="1783050"/>
            <a:ext cx="4914900" cy="10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Deep Learning</a:t>
            </a:r>
            <a:endParaRPr sz="5000"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5140200" y="4408275"/>
            <a:ext cx="40038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Produzido por </a:t>
            </a:r>
            <a:r>
              <a:rPr lang="pt-BR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Antonio Dantas e </a:t>
            </a:r>
            <a:r>
              <a:rPr lang="pt-BR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Leandro Diniz -2020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08275"/>
            <a:ext cx="735225" cy="7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24" y="4508150"/>
            <a:ext cx="2380425" cy="6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4465925" y="4738800"/>
            <a:ext cx="4110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Economica"/>
                <a:ea typeface="Economica"/>
                <a:cs typeface="Economica"/>
                <a:sym typeface="Economica"/>
              </a:rPr>
              <a:t>Vídeo Aula: </a:t>
            </a:r>
            <a:r>
              <a:rPr lang="pt-BR" sz="18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5"/>
              </a:rPr>
              <a:t>https://youtu.be/QvHoJPpzfD4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6">
            <a:alphaModFix/>
          </a:blip>
          <a:srcRect b="30772" l="15609" r="13788" t="33820"/>
          <a:stretch/>
        </p:blipFill>
        <p:spPr>
          <a:xfrm>
            <a:off x="7792275" y="4812975"/>
            <a:ext cx="1257702" cy="3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751700"/>
            <a:ext cx="7496100" cy="10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é o aprendizado em deep learning?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184800" y="1940650"/>
            <a:ext cx="36960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deep learning foi desenvolvido para suportar camadas discretas, conexões e direções de propagação de dados.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Dessa forma os dados são submetidos a várias camadas de processamento não lineares que simulam a forma de ativação dos neurônios.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775" y="1940650"/>
            <a:ext cx="5051592" cy="30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751700"/>
            <a:ext cx="7496100" cy="10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é o aprendizado em deep learning?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5436100" y="1971450"/>
            <a:ext cx="34035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 capacidade imensa de dados e as </a:t>
            </a:r>
            <a:r>
              <a:rPr lang="pt-BR"/>
              <a:t>funções de ativação e pesos muito bem ajustados nas diversas camadas de neurônios, permitem reconhecer as informações em um nível mais específico, comparando os pesos com diversas partes desta entrada.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1400"/>
            <a:ext cx="5051592" cy="30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 amt="50000"/>
          </a:blip>
          <a:srcRect b="9929" l="0" r="0" t="9929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Frameworks para Deep Learning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868225" y="406900"/>
            <a:ext cx="44826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Caffe</a:t>
            </a:r>
            <a:endParaRPr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3868325" y="1308975"/>
            <a:ext cx="47556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 Caffe é uma estrutura de aprendizado profundo com foco na expressão, velocidade e modularidade. </a:t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000"/>
              <a:t>Foi desenvolvido pela Berkeley AI Research (BAIR) e por colaboradores da comunidade. Yangqing Jia criou o projeto durante seu doutorado na UC Berkeley.</a:t>
            </a:r>
            <a:endParaRPr sz="2000"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0" y="4206550"/>
            <a:ext cx="2429450" cy="8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/>
        </p:nvSpPr>
        <p:spPr>
          <a:xfrm>
            <a:off x="6911100" y="4637900"/>
            <a:ext cx="2232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rgbClr val="FFFFFF"/>
                </a:solidFill>
                <a:hlinkClick r:id="rId4"/>
              </a:rPr>
              <a:t>https://caffe.berkeleyvision.org/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726725" y="406900"/>
            <a:ext cx="46242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TensorFlow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665125" y="1308975"/>
            <a:ext cx="49587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/>
              <a:t>O TensorFlow é uma plataforma de código aberto para aprendizado de máquina. Possui um ecossistema flexível e abrangente de ferramentas, bibliotecas e recursos da comunidade que permite que os pesquisadores desenvolvam o que há de mais moderno em ML e que os desenvolvedores construam e implantem facilmente aplicativos com ML.</a:t>
            </a:r>
            <a:endParaRPr sz="2000"/>
          </a:p>
        </p:txBody>
      </p:sp>
      <p:sp>
        <p:nvSpPr>
          <p:cNvPr id="231" name="Google Shape;231;p39"/>
          <p:cNvSpPr txBox="1"/>
          <p:nvPr/>
        </p:nvSpPr>
        <p:spPr>
          <a:xfrm>
            <a:off x="6911100" y="4637900"/>
            <a:ext cx="2232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rgbClr val="FFFFFF"/>
                </a:solidFill>
                <a:hlinkClick r:id="rId3"/>
              </a:rPr>
              <a:t>https://www.tensorflow.org/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 rotWithShape="1">
          <a:blip r:embed="rId4">
            <a:alphaModFix/>
          </a:blip>
          <a:srcRect b="32600" l="0" r="0" t="27108"/>
          <a:stretch/>
        </p:blipFill>
        <p:spPr>
          <a:xfrm>
            <a:off x="0" y="4431975"/>
            <a:ext cx="2942924" cy="6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868225" y="406900"/>
            <a:ext cx="44826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Keras e </a:t>
            </a:r>
            <a:r>
              <a:rPr lang="pt-BR">
                <a:solidFill>
                  <a:schemeClr val="lt1"/>
                </a:solidFill>
              </a:rPr>
              <a:t>TensorFlow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868325" y="1308975"/>
            <a:ext cx="49557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/>
              <a:t>Keras é uma API de aprendizado profundo escrita em Python, rodando sobre a plataforma de aprendizado de máquina TensorFlow . Foi desenvolvido com o objetivo de permitir experimentação rápida, ela oferece APIs simples e consistentes, minimiza o número de ações do usuário.</a:t>
            </a:r>
            <a:endParaRPr sz="2000"/>
          </a:p>
        </p:txBody>
      </p:sp>
      <p:sp>
        <p:nvSpPr>
          <p:cNvPr id="239" name="Google Shape;239;p40"/>
          <p:cNvSpPr txBox="1"/>
          <p:nvPr/>
        </p:nvSpPr>
        <p:spPr>
          <a:xfrm>
            <a:off x="5805900" y="4736700"/>
            <a:ext cx="33381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rgbClr val="FFFFFF"/>
                </a:solidFill>
                <a:hlinkClick r:id="rId3"/>
              </a:rPr>
              <a:t>https://docs.microsoft.com/en-us/cognitive-toolkit/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75" y="4281973"/>
            <a:ext cx="2614075" cy="7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868225" y="406900"/>
            <a:ext cx="44826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CNTK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3868325" y="1308975"/>
            <a:ext cx="49557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/>
              <a:t>O Microsoft Cognitive Toolkit (CNTK) é um kit de ferramentas de código aberto para aprendizado profundo distribuído de nível comercial. Ele descreve redes neurais como uma série de etapas computacionais através de um gráfico direcionado. O CNTK permite que o usuário realize e combine facilmente tipos de modelos populares</a:t>
            </a:r>
            <a:endParaRPr sz="2000"/>
          </a:p>
        </p:txBody>
      </p:sp>
      <p:sp>
        <p:nvSpPr>
          <p:cNvPr id="247" name="Google Shape;247;p41"/>
          <p:cNvSpPr txBox="1"/>
          <p:nvPr/>
        </p:nvSpPr>
        <p:spPr>
          <a:xfrm>
            <a:off x="5805900" y="4736700"/>
            <a:ext cx="33381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rgbClr val="FFFFFF"/>
                </a:solidFill>
                <a:hlinkClick r:id="rId3"/>
              </a:rPr>
              <a:t>https://docs.microsoft.com/en-us/cognitive-toolkit/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4" y="4222823"/>
            <a:ext cx="2631921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/>
          <p:cNvPicPr preferRelativeResize="0"/>
          <p:nvPr/>
        </p:nvPicPr>
        <p:blipFill rotWithShape="1">
          <a:blip r:embed="rId3">
            <a:alphaModFix amt="50000"/>
          </a:blip>
          <a:srcRect b="9929" l="0" r="0" t="9929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>
            <p:ph type="ctrTitle"/>
          </p:nvPr>
        </p:nvSpPr>
        <p:spPr>
          <a:xfrm>
            <a:off x="1154975" y="1251525"/>
            <a:ext cx="68376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</a:t>
            </a:r>
            <a:r>
              <a:rPr lang="pt-BR"/>
              <a:t>Algoritmos de Deep Learning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ctrTitle"/>
          </p:nvPr>
        </p:nvSpPr>
        <p:spPr>
          <a:xfrm>
            <a:off x="1884750" y="218525"/>
            <a:ext cx="69477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CNN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1884750" y="877925"/>
            <a:ext cx="65295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/>
              <a:t>O modelo Convolutional Neural Network (CNN), de aprendizado profundo para classificação, cada imagem de entrada passa por uma série de camadas de convolução com filtros (Kernals), e com as camadas de Pooling totalmente conectadas é aplicado a função Softmax para classificar um objeto com valores probabilísticos entre 0 e 1.</a:t>
            </a:r>
            <a:endParaRPr sz="1800"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475" y="2865685"/>
            <a:ext cx="6427774" cy="217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ctrTitle"/>
          </p:nvPr>
        </p:nvSpPr>
        <p:spPr>
          <a:xfrm>
            <a:off x="1884750" y="218525"/>
            <a:ext cx="69477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Yolo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1884750" y="877925"/>
            <a:ext cx="65295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/>
              <a:t>Conhecido como Algoritmo que você só olha uma vez (You Only Look Once) ele é baseado em uma Rede Neural CNN explicado anteriormente porém elimina a parte que se obtém feature da imagem. Basicamente nesse método ele divide uma imagem em grids, localiza e marca com caixas os </a:t>
            </a:r>
            <a:r>
              <a:rPr lang="pt-BR" sz="1800"/>
              <a:t>possíveis</a:t>
            </a:r>
            <a:r>
              <a:rPr lang="pt-BR" sz="1800"/>
              <a:t> alvos, gera um mapa com probabilidades de classes, uni as duas imagens destacando as caixas onde tem a maior probabilidade de ter uma </a:t>
            </a:r>
            <a:r>
              <a:rPr lang="pt-BR" sz="1800"/>
              <a:t>possível</a:t>
            </a:r>
            <a:r>
              <a:rPr lang="pt-BR" sz="1800"/>
              <a:t> classe treinada.</a:t>
            </a:r>
            <a:endParaRPr sz="1800"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750" y="3460585"/>
            <a:ext cx="6247974" cy="1682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será abordado</a:t>
            </a:r>
            <a:r>
              <a:rPr lang="pt-BR"/>
              <a:t>: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4572000" y="308875"/>
            <a:ext cx="4572000" cy="48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</a:t>
            </a:r>
            <a:r>
              <a:rPr lang="pt-BR" sz="1400"/>
              <a:t>eoria do Deep Learning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que é deep learning?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Qual o início e o conceito atual?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Qual a diferença de rede neurais artificiais?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Como é o </a:t>
            </a:r>
            <a:r>
              <a:rPr lang="pt-BR"/>
              <a:t>aprendizado</a:t>
            </a:r>
            <a:r>
              <a:rPr lang="pt-BR"/>
              <a:t> em deep learning?</a:t>
            </a:r>
            <a:r>
              <a:rPr lang="pt-BR"/>
              <a:t>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Frameworks de Deep Learning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Caffe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TensorFlow e Keras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CNTK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Exemplos de Algoritmos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Yolo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Exemplos de Aplicações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Deep Blue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Transferência de Estilo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Tesseract OCR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Grupo Viscap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Dados e Competições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/>
          <p:nvPr/>
        </p:nvPicPr>
        <p:blipFill rotWithShape="1">
          <a:blip r:embed="rId3">
            <a:alphaModFix amt="50000"/>
          </a:blip>
          <a:srcRect b="9929" l="0" r="0" t="9929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5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Aplicações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Algumas aplicações atuais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49300" y="1147425"/>
            <a:ext cx="83823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chemeClr val="dk1"/>
                </a:solidFill>
              </a:rPr>
              <a:t>Reconhecimento de imagens.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t-BR" sz="2000">
                <a:solidFill>
                  <a:schemeClr val="dk1"/>
                </a:solidFill>
              </a:rPr>
              <a:t>Previsão e estimativas em processos e máquinas;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Melhoramento da experiência dos clientes na interação com a empresa e/ou site.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Otimização das campanhas de marketing com uma análise sólida de comportamentos;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Compreensão e análise da linguagem natural;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Detecção de tentativas de fraudes;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Filtragem de spams e mensagens indesejáveis em e-mails;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Reconhecimento de emoções (expressões faciais) 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Deep Blue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324475" y="1920450"/>
            <a:ext cx="4247400" cy="29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Deep Blue era um computador para jogar xadrez desenvolvido pela IBM. Iniciado em 1985 o Deep Blue venceu seu primeiro jogo contra o campeão mundial Garry Kasparov no primeiro jogo de seis partidas em 10 de fevereiro de 1996 com sua capacidade de avaliar 200 milhões de posições por segundo.</a:t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b="31676" l="9400" r="7189" t="13830"/>
          <a:stretch/>
        </p:blipFill>
        <p:spPr>
          <a:xfrm>
            <a:off x="4660075" y="2350113"/>
            <a:ext cx="4353525" cy="21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24475" y="148225"/>
            <a:ext cx="43758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Transferência de Estilo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5197200" y="1907025"/>
            <a:ext cx="3813900" cy="3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técnica de Transferência de Estilo Neural, duas imagens que são utilizadas como input: a imagem do conteúdo e a imagem do estilo. A partir destas, é criada uma terceira imagem com as formas de uma e estilo da outra, então é realizado um ajuste fino até que se obtenha uma boa qualidade aceitável.</a:t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50" y="1907025"/>
            <a:ext cx="4919275" cy="294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Tesseract OCR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24475" y="1920450"/>
            <a:ext cx="4247400" cy="29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Tesseract é uma OCR Engine de reconhecimento de caracteres que por muito tempo foi mantido pela Google e hoje se encontra no Github</a:t>
            </a:r>
            <a:r>
              <a:rPr lang="pt-BR"/>
              <a:t>. Por trás dessa ferramenta é utilizado uma rede neural com mais de 4 </a:t>
            </a:r>
            <a:r>
              <a:rPr lang="pt-BR"/>
              <a:t>neurônios</a:t>
            </a:r>
            <a:r>
              <a:rPr lang="pt-BR"/>
              <a:t>.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100" y="1920450"/>
            <a:ext cx="4267324" cy="280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Viscap</a:t>
            </a:r>
            <a:endParaRPr/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25" y="2571750"/>
            <a:ext cx="3362275" cy="22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126" y="2571749"/>
            <a:ext cx="4380750" cy="227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0"/>
          <p:cNvSpPr txBox="1"/>
          <p:nvPr/>
        </p:nvSpPr>
        <p:spPr>
          <a:xfrm>
            <a:off x="219463" y="1838650"/>
            <a:ext cx="3362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Rastreamento de Carros com Redes Neurais e OCR</a:t>
            </a:r>
            <a:endParaRPr sz="18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4028825" y="1838650"/>
            <a:ext cx="4923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Análise do Uso de Processamento de Imagem e Redes Neurais para Navegação Autônoma</a:t>
            </a:r>
            <a:endParaRPr sz="18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125725" y="4845700"/>
            <a:ext cx="39570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https://www.youtube.com/watch?v=P57F9mzv4Ao&amp;t=4s</a:t>
            </a:r>
            <a:endParaRPr/>
          </a:p>
        </p:txBody>
      </p:sp>
      <p:sp>
        <p:nvSpPr>
          <p:cNvPr id="312" name="Google Shape;312;p50"/>
          <p:cNvSpPr txBox="1"/>
          <p:nvPr/>
        </p:nvSpPr>
        <p:spPr>
          <a:xfrm>
            <a:off x="4357125" y="4845700"/>
            <a:ext cx="4380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https://www.youtube.com/watch?v=jajFVu_2nlU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e Competições</a:t>
            </a:r>
            <a:endParaRPr/>
          </a:p>
        </p:txBody>
      </p:sp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No Kaggle, você encontrará todo o código e dados necessários para o trabalho de ciência de dados, são mais de 19.000 conjuntos de dados públicos. É possível participar de competições para resolver problemas de aprendizado de máquina do mundo real. Além disso ajudar a comunidade global com o conhecimento.</a:t>
            </a: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925" y="152400"/>
            <a:ext cx="5783351" cy="41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275" y="4369274"/>
            <a:ext cx="1473002" cy="52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 txBox="1"/>
          <p:nvPr/>
        </p:nvSpPr>
        <p:spPr>
          <a:xfrm>
            <a:off x="6840675" y="4775500"/>
            <a:ext cx="2136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https://www.kaggle.com/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349300" y="1147425"/>
            <a:ext cx="83823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  <a:highlight>
                  <a:srgbClr val="F8F8F8"/>
                </a:highlight>
              </a:rPr>
              <a:t>Ivakhnenko, A. G., &amp; Lapa, V. G. (1966). </a:t>
            </a:r>
            <a:r>
              <a:rPr i="1" lang="pt-BR" sz="1400">
                <a:solidFill>
                  <a:srgbClr val="000000"/>
                </a:solidFill>
                <a:highlight>
                  <a:srgbClr val="F8F8F8"/>
                </a:highlight>
              </a:rPr>
              <a:t>Cybernetic predicting devices</a:t>
            </a:r>
            <a:r>
              <a:rPr lang="pt-BR" sz="1400">
                <a:solidFill>
                  <a:srgbClr val="000000"/>
                </a:solidFill>
                <a:highlight>
                  <a:srgbClr val="F8F8F8"/>
                </a:highlight>
              </a:rPr>
              <a:t> (No. TR-EE66-5). PURDUE UNIV LAFAYETTE IND SCHOOL OF ELECTRICAL ENGINEERING.</a:t>
            </a:r>
            <a:endParaRPr sz="1400">
              <a:solidFill>
                <a:srgbClr val="000000"/>
              </a:solidFill>
              <a:highlight>
                <a:srgbClr val="F8F8F8"/>
              </a:highlight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Dantas Filho, A. J., Ramos, A. C., de Jesus, L. D., de Castro Filho, H. F., &amp; Mora-Camino, F. (2020). A General Low Cost UAV Solution for Power Line Tracking. In </a:t>
            </a:r>
            <a:r>
              <a:rPr i="1" lang="pt-BR" sz="1400">
                <a:solidFill>
                  <a:srgbClr val="000000"/>
                </a:solidFill>
                <a:highlight>
                  <a:srgbClr val="FFFFFF"/>
                </a:highlight>
              </a:rPr>
              <a:t>17th International Conference on Information Technology–New Generations (ITNG 2020)</a:t>
            </a: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 (pp. 525-530). Springer, Cham.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de Jesus, L. D., Brandão, A. R., de SF Duarte, C., &amp; Mora-Camino, F. Increased autonomy for UAV using solar panels and take advantage of updrafts through algorithm.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https://www.rfwireless-world.com/Vendors/Deep-Learning-Software-and-Tools-Vendors.html</a:t>
            </a:r>
            <a:endParaRPr sz="1400">
              <a:solidFill>
                <a:srgbClr val="000000"/>
              </a:solidFill>
              <a:highlight>
                <a:srgbClr val="F8F8F8"/>
              </a:highlight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  <a:uFill>
                  <a:noFill/>
                </a:uFill>
                <a:hlinkClick r:id="rId4"/>
              </a:rPr>
              <a:t>https://medium.com/@RaghavPrabhu/understanding-of-convolutional-neural-network -cnn-deep-learning-99760835f148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https://medium.com/@larkspurvc718/object-detection-using-yolov3-f7c75515ddc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</a:rPr>
              <a:t>https://www.pyimagesearch.com/2017/07/10/using-tesseract-ocr-python/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Prático:</a:t>
            </a:r>
            <a:endParaRPr/>
          </a:p>
        </p:txBody>
      </p:sp>
      <p:sp>
        <p:nvSpPr>
          <p:cNvPr id="333" name="Google Shape;333;p53"/>
          <p:cNvSpPr txBox="1"/>
          <p:nvPr>
            <p:ph idx="1" type="body"/>
          </p:nvPr>
        </p:nvSpPr>
        <p:spPr>
          <a:xfrm>
            <a:off x="349300" y="1147425"/>
            <a:ext cx="83823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highlight>
                  <a:srgbClr val="F8F8F8"/>
                </a:highlight>
              </a:rPr>
              <a:t>Encontrar na internet ou livros implementações de deep learning e apresentar:</a:t>
            </a:r>
            <a:endParaRPr sz="1800">
              <a:solidFill>
                <a:srgbClr val="000000"/>
              </a:solidFill>
              <a:highlight>
                <a:srgbClr val="F8F8F8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  <a:highlight>
                  <a:srgbClr val="F8F8F8"/>
                </a:highlight>
              </a:rPr>
              <a:t>O código fonte (link ou referência).</a:t>
            </a:r>
            <a:endParaRPr sz="1800">
              <a:solidFill>
                <a:srgbClr val="000000"/>
              </a:solidFill>
              <a:highlight>
                <a:srgbClr val="F8F8F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  <a:highlight>
                  <a:srgbClr val="F8F8F8"/>
                </a:highlight>
              </a:rPr>
              <a:t>Print com a aplicação funcionando.</a:t>
            </a:r>
            <a:endParaRPr sz="1800">
              <a:solidFill>
                <a:srgbClr val="000000"/>
              </a:solidFill>
              <a:highlight>
                <a:srgbClr val="F8F8F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  <a:highlight>
                  <a:srgbClr val="F8F8F8"/>
                </a:highlight>
              </a:rPr>
              <a:t>Explicar porque é um algoritmo deep learning.</a:t>
            </a:r>
            <a:endParaRPr sz="1800">
              <a:solidFill>
                <a:srgbClr val="000000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ctrTitle"/>
          </p:nvPr>
        </p:nvSpPr>
        <p:spPr>
          <a:xfrm>
            <a:off x="5237500" y="1783050"/>
            <a:ext cx="3080700" cy="10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Obrigado</a:t>
            </a:r>
            <a:endParaRPr sz="5000"/>
          </a:p>
        </p:txBody>
      </p:sp>
      <p:sp>
        <p:nvSpPr>
          <p:cNvPr id="339" name="Google Shape;339;p54"/>
          <p:cNvSpPr txBox="1"/>
          <p:nvPr>
            <p:ph idx="1" type="subTitle"/>
          </p:nvPr>
        </p:nvSpPr>
        <p:spPr>
          <a:xfrm>
            <a:off x="5140200" y="4738800"/>
            <a:ext cx="40038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Produzido por Antonio Dantas e Leandro Diniz -2020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08275"/>
            <a:ext cx="735225" cy="7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24" y="4508150"/>
            <a:ext cx="2380425" cy="6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 amt="50000"/>
          </a:blip>
          <a:srcRect b="9929" l="0" r="0" t="9929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Teoria do Deep Learning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762025" y="1020650"/>
            <a:ext cx="76200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Deep learning (Aprendizado Profundo) é um dos ramos de machine learning (Aprendizado de Máquina) que treina computadores para realizar tarefas como seres humanos. É totalmente baseada em redes neurais, com muitas camadas e com a possibilidade de aplicar funções de ativações diferentes permitindo vários níveis de representações que correspondem a diferentes níveis de abstração. Também tem a capacidade de aprendizagem em grandes quantidades de dados de uma forma não-supervisionada.</a:t>
            </a:r>
            <a:endParaRPr/>
          </a:p>
        </p:txBody>
      </p:sp>
      <p:sp>
        <p:nvSpPr>
          <p:cNvPr id="167" name="Google Shape;167;p29"/>
          <p:cNvSpPr txBox="1"/>
          <p:nvPr>
            <p:ph idx="4294967295" type="ctrTitle"/>
          </p:nvPr>
        </p:nvSpPr>
        <p:spPr>
          <a:xfrm>
            <a:off x="1683575" y="111925"/>
            <a:ext cx="40605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deep learning?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7518" l="0" r="0" t="7526"/>
          <a:stretch/>
        </p:blipFill>
        <p:spPr>
          <a:xfrm>
            <a:off x="673800" y="539250"/>
            <a:ext cx="7796400" cy="40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2310" l="5411" r="4555" t="15167"/>
          <a:stretch/>
        </p:blipFill>
        <p:spPr>
          <a:xfrm>
            <a:off x="684900" y="595575"/>
            <a:ext cx="7748826" cy="39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85150" y="576900"/>
            <a:ext cx="3295500" cy="15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Início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Conceito Atual</a:t>
            </a:r>
            <a:endParaRPr sz="3000"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4276850" y="1185775"/>
            <a:ext cx="43491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/>
              <a:t>O primeiro modelo popular de arquitetura profunda foi publicado por Ivakhnenko e Lapa em 1965, no trabalho Cybernetic Predicting Devices, onde foi usando um algoritmo multicamada avançado profundo supervisionado. </a:t>
            </a:r>
            <a:endParaRPr sz="220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" y="2171350"/>
            <a:ext cx="3295600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2476825" y="402875"/>
            <a:ext cx="6171900" cy="47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Também é conhecido como aprendizado estruturado profundo, aprendizado hierárquico ou aprendizado de máquina profundo. </a:t>
            </a:r>
            <a:endParaRPr sz="19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900"/>
              <a:t>Inicialmente uma extensão das redes neurais, as deep learnings atualmente permitem o uso combinado com Big Data, e maior abstração no aprendizado realizado.</a:t>
            </a:r>
            <a:endParaRPr sz="19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900"/>
              <a:t>Com os algoritmos mais atuais e avançados o deep learning </a:t>
            </a:r>
            <a:r>
              <a:rPr lang="pt-BR" sz="1900"/>
              <a:t>permite que máquinas façam decisões usando um “senso comum”, e os gerados modelos são capazes de relacionar diferentes coisas e alcançar um nível maior de generalização das informações.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751700"/>
            <a:ext cx="7496100" cy="10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diferença de rede neurais artificiais?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2069750"/>
            <a:ext cx="2321700" cy="29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Em geral o deep learning possui mais camadas ocultas e pode utilizar de muitos dados de diferentes fontes especialistas, para gerar resultados mais sofisticados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800" y="2069750"/>
            <a:ext cx="6049500" cy="29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